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71"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12/23/2018</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12/23/2018</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Skeletal system </a:t>
            </a:r>
            <a:endParaRPr lang="en-US" dirty="0"/>
          </a:p>
        </p:txBody>
      </p:sp>
      <p:sp>
        <p:nvSpPr>
          <p:cNvPr id="3" name="Subtitle 2"/>
          <p:cNvSpPr>
            <a:spLocks noGrp="1"/>
          </p:cNvSpPr>
          <p:nvPr>
            <p:ph type="subTitle" idx="1"/>
          </p:nvPr>
        </p:nvSpPr>
        <p:spPr/>
        <p:txBody>
          <a:bodyPr/>
          <a:lstStyle/>
          <a:p>
            <a:r>
              <a:rPr lang="en-US" dirty="0" smtClean="0"/>
              <a:t>Lec.9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endParaRPr lang="en-US" dirty="0"/>
          </a:p>
        </p:txBody>
      </p:sp>
      <p:sp>
        <p:nvSpPr>
          <p:cNvPr id="3" name="Content Placeholder 2"/>
          <p:cNvSpPr>
            <a:spLocks noGrp="1"/>
          </p:cNvSpPr>
          <p:nvPr>
            <p:ph idx="1"/>
          </p:nvPr>
        </p:nvSpPr>
        <p:spPr>
          <a:xfrm>
            <a:off x="914400" y="1447800"/>
            <a:ext cx="7772400" cy="4907760"/>
          </a:xfrm>
        </p:spPr>
        <p:txBody>
          <a:bodyPr>
            <a:normAutofit fontScale="77500" lnSpcReduction="20000"/>
          </a:bodyPr>
          <a:lstStyle/>
          <a:p>
            <a:pPr algn="just" rtl="1"/>
            <a:r>
              <a:rPr lang="ar-SY" b="1" dirty="0" smtClean="0"/>
              <a:t>1. </a:t>
            </a:r>
            <a:r>
              <a:rPr lang="ar-SY" dirty="0" smtClean="0"/>
              <a:t>القوس الفكي (</a:t>
            </a:r>
            <a:r>
              <a:rPr lang="en-US" dirty="0" err="1" smtClean="0"/>
              <a:t>Mandibular</a:t>
            </a:r>
            <a:r>
              <a:rPr lang="en-US" dirty="0" smtClean="0"/>
              <a:t> Arch</a:t>
            </a:r>
            <a:r>
              <a:rPr lang="ar-SY" dirty="0" smtClean="0"/>
              <a:t>): يتسع القوس الحشوي الأول ليصبح فكوكاً إذا ما وجدت الفكوك، وهو يتكون من قطعة غضروفية ظهرية تكون الفك العلوي وتعرف بالحنكي الجناحي المربعي (</a:t>
            </a:r>
            <a:r>
              <a:rPr lang="en-US" dirty="0" err="1" smtClean="0"/>
              <a:t>Palatopterygoquadrate</a:t>
            </a:r>
            <a:r>
              <a:rPr lang="ar-SY" dirty="0" smtClean="0"/>
              <a:t>)، وأخرى بطنية يحتمل أن تكون الفك السفلي وتعرف بغضروف ميكل (</a:t>
            </a:r>
            <a:r>
              <a:rPr lang="en-US" dirty="0" err="1" smtClean="0"/>
              <a:t>Meckel's</a:t>
            </a:r>
            <a:r>
              <a:rPr lang="en-US" dirty="0" smtClean="0"/>
              <a:t> Cartilage</a:t>
            </a:r>
            <a:r>
              <a:rPr lang="ar-SY" dirty="0" smtClean="0"/>
              <a:t>).</a:t>
            </a:r>
            <a:endParaRPr lang="en-US" dirty="0" smtClean="0"/>
          </a:p>
          <a:p>
            <a:pPr algn="just" rtl="1"/>
            <a:r>
              <a:rPr lang="ar-SY" dirty="0" smtClean="0"/>
              <a:t> </a:t>
            </a:r>
            <a:endParaRPr lang="en-US" dirty="0" smtClean="0"/>
          </a:p>
          <a:p>
            <a:pPr algn="just" rtl="1"/>
            <a:r>
              <a:rPr lang="ar-SY" b="1" dirty="0" smtClean="0"/>
              <a:t>2.</a:t>
            </a:r>
            <a:r>
              <a:rPr lang="ar-SY" dirty="0" smtClean="0"/>
              <a:t> القوس اللامي (</a:t>
            </a:r>
            <a:r>
              <a:rPr lang="en-US" dirty="0" smtClean="0"/>
              <a:t>Hyoid Arch</a:t>
            </a:r>
            <a:r>
              <a:rPr lang="ar-SY" dirty="0" smtClean="0"/>
              <a:t>): ويقوم بإسناد اللسان ويتكون هو الآخر من قطعتين غضروفيتين أحدهما صغيرة نسبياً إلى الأعلى وتعرف بالفك اللامي (</a:t>
            </a:r>
            <a:r>
              <a:rPr lang="en-US" dirty="0" err="1" smtClean="0"/>
              <a:t>Hyomandibular</a:t>
            </a:r>
            <a:r>
              <a:rPr lang="ar-SY" dirty="0" smtClean="0"/>
              <a:t>)، وأخرى سفلية هي القرني اللامي (</a:t>
            </a:r>
            <a:r>
              <a:rPr lang="en-US" dirty="0" err="1" smtClean="0"/>
              <a:t>Ceratohyal</a:t>
            </a:r>
            <a:r>
              <a:rPr lang="ar-SY" dirty="0" smtClean="0"/>
              <a:t>) وتكون أكبر من الأولى. ويستند الجزءان الأيمن والأيسر من القرني اللامي على قطعة غضروفية نعرف بالقاعدة اللامية (</a:t>
            </a:r>
            <a:r>
              <a:rPr lang="en-US" dirty="0" err="1" smtClean="0"/>
              <a:t>Basihyal</a:t>
            </a:r>
            <a:r>
              <a:rPr lang="ar-SY"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9" name="Picture 5" descr="4-2 copy"/>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1031" name="Rectangle 7"/>
          <p:cNvSpPr>
            <a:spLocks noChangeArrowheads="1"/>
          </p:cNvSpPr>
          <p:nvPr/>
        </p:nvSpPr>
        <p:spPr bwMode="auto">
          <a:xfrm>
            <a:off x="0" y="45720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rtl="1"/>
            <a:r>
              <a:rPr lang="ar-SY" dirty="0" smtClean="0"/>
              <a:t>أما الأقواس الخمسة الباقية فهي متشابهة وتمتد على التعاقب حول النهاية الأمامية للقناة الهضمية. يتكون كل من هذه الأقواس من قطعة بلعومية خيشومية (</a:t>
            </a:r>
            <a:r>
              <a:rPr lang="en-US" dirty="0" err="1" smtClean="0"/>
              <a:t>Pharyngobranchial</a:t>
            </a:r>
            <a:r>
              <a:rPr lang="ar-SY" dirty="0" smtClean="0"/>
              <a:t>) ظهرية وأخرى أسفل منها تعرف بفوق الخيشومية (</a:t>
            </a:r>
            <a:r>
              <a:rPr lang="en-US" dirty="0" err="1" smtClean="0"/>
              <a:t>Epibranchial</a:t>
            </a:r>
            <a:r>
              <a:rPr lang="ar-SY" dirty="0" smtClean="0"/>
              <a:t>) ومن ثم قرنية خيشومية (</a:t>
            </a:r>
            <a:r>
              <a:rPr lang="en-US" dirty="0" err="1" smtClean="0"/>
              <a:t>Ceratobranchial</a:t>
            </a:r>
            <a:r>
              <a:rPr lang="ar-SY" dirty="0" smtClean="0"/>
              <a:t>). وفي الأسفل قطعة تحت خيشومية (</a:t>
            </a:r>
            <a:r>
              <a:rPr lang="en-US" dirty="0" err="1" smtClean="0"/>
              <a:t>Hypobranchial</a:t>
            </a:r>
            <a:r>
              <a:rPr lang="ar-SY" dirty="0" smtClean="0"/>
              <a:t>)، والأخيرة ومثيلتها من الجانب الآخر يرتكزان على قطعة وسطية هي القاعدة الخيشومية (</a:t>
            </a:r>
            <a:r>
              <a:rPr lang="en-US" dirty="0" err="1" smtClean="0"/>
              <a:t>Basibranchial</a:t>
            </a:r>
            <a:r>
              <a:rPr lang="ar-SY" dirty="0" smtClean="0"/>
              <a:t>).</a:t>
            </a:r>
            <a:endParaRPr lang="en-US" dirty="0" smtClean="0"/>
          </a:p>
          <a:p>
            <a:pPr algn="just" rtl="1"/>
            <a:r>
              <a:rPr lang="ar-SY" dirty="0" smtClean="0"/>
              <a:t>تغطى الخياشم على جانبي الجسم في الأسماك العظمية بغطاء الخياشم (</a:t>
            </a:r>
            <a:r>
              <a:rPr lang="en-US" dirty="0" smtClean="0"/>
              <a:t>Operculum</a:t>
            </a:r>
            <a:r>
              <a:rPr lang="ar-SY" dirty="0" smtClean="0"/>
              <a:t>) والمكون من أربعة عظام أدمية مسطحة ورقيقة هي الغطائي (</a:t>
            </a:r>
            <a:r>
              <a:rPr lang="en-US" dirty="0" err="1" smtClean="0"/>
              <a:t>Opercular</a:t>
            </a:r>
            <a:r>
              <a:rPr lang="ar-SY" dirty="0" smtClean="0"/>
              <a:t>) وقبل الغطائي (</a:t>
            </a:r>
            <a:r>
              <a:rPr lang="en-US" dirty="0" err="1" smtClean="0"/>
              <a:t>Preopercular</a:t>
            </a:r>
            <a:r>
              <a:rPr lang="ar-SY" dirty="0" smtClean="0"/>
              <a:t>) وتحت الغطائي (</a:t>
            </a:r>
            <a:r>
              <a:rPr lang="en-US" dirty="0" err="1" smtClean="0"/>
              <a:t>Subopercular</a:t>
            </a:r>
            <a:r>
              <a:rPr lang="ar-SY" dirty="0" smtClean="0"/>
              <a:t>) وبين الغطائي (</a:t>
            </a:r>
            <a:r>
              <a:rPr lang="en-US" dirty="0" err="1" smtClean="0"/>
              <a:t>Interopercular</a:t>
            </a:r>
            <a:r>
              <a:rPr lang="ar-SY"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pPr algn="r" rtl="1"/>
            <a:r>
              <a:rPr lang="ar-IQ" sz="2800" dirty="0" smtClean="0"/>
              <a:t>الجمجمة </a:t>
            </a:r>
            <a:r>
              <a:rPr lang="ar-SY" sz="2800" b="1" dirty="0" smtClean="0"/>
              <a:t>العظمية (</a:t>
            </a:r>
            <a:r>
              <a:rPr lang="en-US" sz="2800" b="1" dirty="0" err="1" smtClean="0"/>
              <a:t>Osteocranium</a:t>
            </a:r>
            <a:endParaRPr lang="en-US" sz="2800" dirty="0"/>
          </a:p>
        </p:txBody>
      </p:sp>
      <p:sp>
        <p:nvSpPr>
          <p:cNvPr id="3" name="Content Placeholder 2"/>
          <p:cNvSpPr>
            <a:spLocks noGrp="1"/>
          </p:cNvSpPr>
          <p:nvPr>
            <p:ph idx="1"/>
          </p:nvPr>
        </p:nvSpPr>
        <p:spPr>
          <a:xfrm>
            <a:off x="914400" y="1143000"/>
            <a:ext cx="7772400" cy="5212560"/>
          </a:xfrm>
        </p:spPr>
        <p:txBody>
          <a:bodyPr>
            <a:normAutofit lnSpcReduction="10000"/>
          </a:bodyPr>
          <a:lstStyle/>
          <a:p>
            <a:pPr algn="just" rtl="1"/>
            <a:r>
              <a:rPr lang="ar-SY" sz="2400" dirty="0" smtClean="0"/>
              <a:t>تحدث عملية التعظم الغضروفي في وقت واحد في مراكز تعظم يختلف عددها تبعاً لاختلاف الأنواع، لكن هناك أربعة شائعة (شكل 4-3) هي:</a:t>
            </a:r>
            <a:endParaRPr lang="en-US" sz="2400" dirty="0" smtClean="0"/>
          </a:p>
          <a:p>
            <a:pPr algn="just" rtl="1"/>
            <a:r>
              <a:rPr lang="ar-SY" sz="2400" b="1" dirty="0" smtClean="0"/>
              <a:t>أ.</a:t>
            </a:r>
            <a:r>
              <a:rPr lang="ar-SY" sz="2400" dirty="0" smtClean="0"/>
              <a:t> المراكز القفوية (</a:t>
            </a:r>
            <a:r>
              <a:rPr lang="en-US" sz="2400" dirty="0" smtClean="0"/>
              <a:t>Occipital Centers</a:t>
            </a:r>
            <a:r>
              <a:rPr lang="ar-SY" sz="2400" dirty="0" smtClean="0"/>
              <a:t>): وهي أربعة مراكز عظمية تنشأ في الغضروف المحيط بالثقب الأعظم (</a:t>
            </a:r>
            <a:r>
              <a:rPr lang="en-US" sz="2400" dirty="0" smtClean="0"/>
              <a:t>Foramen Magnum</a:t>
            </a:r>
            <a:r>
              <a:rPr lang="ar-SY" sz="2400" dirty="0" smtClean="0"/>
              <a:t>) وتتوزع على الشكل الآتي</a:t>
            </a:r>
            <a:r>
              <a:rPr lang="ar-SY" sz="2400" dirty="0" smtClean="0"/>
              <a:t>:</a:t>
            </a:r>
            <a:endParaRPr lang="ar-IQ" sz="2400" dirty="0" smtClean="0"/>
          </a:p>
          <a:p>
            <a:pPr algn="just" rtl="1"/>
            <a:r>
              <a:rPr lang="ar-SY" sz="2400" dirty="0" smtClean="0"/>
              <a:t>- مركز قفوي علوي (</a:t>
            </a:r>
            <a:r>
              <a:rPr lang="en-US" sz="2400" dirty="0" err="1" smtClean="0"/>
              <a:t>Supraoccipital</a:t>
            </a:r>
            <a:r>
              <a:rPr lang="en-US" sz="2400" dirty="0" smtClean="0"/>
              <a:t> Center</a:t>
            </a:r>
            <a:r>
              <a:rPr lang="ar-SY" sz="2400" dirty="0" smtClean="0"/>
              <a:t>): ويقع فوق الثقب ويكون العظم القفوي العلوي (</a:t>
            </a:r>
            <a:r>
              <a:rPr lang="en-US" sz="2400" dirty="0" err="1" smtClean="0"/>
              <a:t>Supraoccipital</a:t>
            </a:r>
            <a:r>
              <a:rPr lang="en-US" sz="2400" dirty="0" smtClean="0"/>
              <a:t> Bone</a:t>
            </a:r>
            <a:r>
              <a:rPr lang="ar-SY" sz="2400" dirty="0" smtClean="0"/>
              <a:t>).</a:t>
            </a:r>
            <a:endParaRPr lang="en-US" sz="2400" dirty="0" smtClean="0"/>
          </a:p>
          <a:p>
            <a:pPr algn="just" rtl="1"/>
            <a:r>
              <a:rPr lang="ar-SY" sz="2400" dirty="0" smtClean="0"/>
              <a:t>- مراكز قفوية خارجية (</a:t>
            </a:r>
            <a:r>
              <a:rPr lang="en-US" sz="2400" dirty="0" err="1" smtClean="0"/>
              <a:t>Exoccipital</a:t>
            </a:r>
            <a:r>
              <a:rPr lang="en-US" sz="2400" dirty="0" smtClean="0"/>
              <a:t> Centers</a:t>
            </a:r>
            <a:r>
              <a:rPr lang="ar-SY" sz="2400" dirty="0" smtClean="0"/>
              <a:t>): ويقعان على جانبي الثقب ويكونان العظمين القفويين الخارجيين (</a:t>
            </a:r>
            <a:r>
              <a:rPr lang="en-US" sz="2400" dirty="0" err="1" smtClean="0"/>
              <a:t>Exoccipital</a:t>
            </a:r>
            <a:r>
              <a:rPr lang="en-US" sz="2400" dirty="0" smtClean="0"/>
              <a:t> Bones</a:t>
            </a:r>
            <a:r>
              <a:rPr lang="ar-SY" sz="2400" dirty="0" smtClean="0"/>
              <a:t>).</a:t>
            </a:r>
            <a:endParaRPr lang="en-US" sz="2400" dirty="0" smtClean="0"/>
          </a:p>
          <a:p>
            <a:pPr algn="just" rtl="1"/>
            <a:r>
              <a:rPr lang="ar-SY" sz="2400" dirty="0" smtClean="0"/>
              <a:t>- مركز قفوي قاعدي (</a:t>
            </a:r>
            <a:r>
              <a:rPr lang="en-US" sz="2400" dirty="0" err="1" smtClean="0"/>
              <a:t>Basioccipital</a:t>
            </a:r>
            <a:r>
              <a:rPr lang="en-US" sz="2400" dirty="0" smtClean="0"/>
              <a:t> Center</a:t>
            </a:r>
            <a:r>
              <a:rPr lang="ar-SY" sz="2400" dirty="0" smtClean="0"/>
              <a:t>): ويقع إلى الجهة البطنية من الثقب ويؤدي إلى تكوين العظم القفوي القاعدي (</a:t>
            </a:r>
            <a:r>
              <a:rPr lang="en-US" sz="2400" dirty="0" err="1" smtClean="0"/>
              <a:t>Basioccipital</a:t>
            </a:r>
            <a:r>
              <a:rPr lang="en-US" sz="2400" dirty="0" smtClean="0"/>
              <a:t> Bone</a:t>
            </a:r>
            <a:r>
              <a:rPr lang="ar-SY" sz="2400" dirty="0" smtClean="0"/>
              <a:t>) أسفل الدماغ الخلفي.</a:t>
            </a:r>
            <a:endParaRPr lang="en-US" sz="2400" dirty="0" smtClean="0"/>
          </a:p>
          <a:p>
            <a:pPr algn="just" rtl="1"/>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1" name="Picture 7" descr="4-3 copy"/>
          <p:cNvPicPr>
            <a:picLocks noChangeAspect="1" noChangeArrowheads="1"/>
          </p:cNvPicPr>
          <p:nvPr/>
        </p:nvPicPr>
        <p:blipFill>
          <a:blip r:embed="rId2"/>
          <a:srcRect/>
          <a:stretch>
            <a:fillRect/>
          </a:stretch>
        </p:blipFill>
        <p:spPr bwMode="auto">
          <a:xfrm>
            <a:off x="0" y="0"/>
            <a:ext cx="9144000" cy="68643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pPr algn="r" rtl="1"/>
            <a:r>
              <a:rPr lang="ar-SY" sz="2800" b="1" dirty="0" smtClean="0"/>
              <a:t>الجمجمة العظمية (</a:t>
            </a:r>
            <a:r>
              <a:rPr lang="en-US" sz="2800" b="1" dirty="0" err="1" smtClean="0"/>
              <a:t>Osteocranium</a:t>
            </a:r>
            <a:r>
              <a:rPr lang="ar-SY" sz="2800" b="1" dirty="0" smtClean="0"/>
              <a:t>):</a:t>
            </a:r>
            <a:endParaRPr lang="en-US" sz="2800" dirty="0"/>
          </a:p>
        </p:txBody>
      </p:sp>
      <p:sp>
        <p:nvSpPr>
          <p:cNvPr id="3" name="Content Placeholder 2"/>
          <p:cNvSpPr>
            <a:spLocks noGrp="1"/>
          </p:cNvSpPr>
          <p:nvPr>
            <p:ph idx="1"/>
          </p:nvPr>
        </p:nvSpPr>
        <p:spPr>
          <a:xfrm>
            <a:off x="914400" y="1219200"/>
            <a:ext cx="7772400" cy="5136360"/>
          </a:xfrm>
        </p:spPr>
        <p:txBody>
          <a:bodyPr>
            <a:normAutofit fontScale="70000" lnSpcReduction="20000"/>
          </a:bodyPr>
          <a:lstStyle/>
          <a:p>
            <a:pPr algn="just" rtl="1"/>
            <a:r>
              <a:rPr lang="ar-SY" dirty="0" smtClean="0"/>
              <a:t>تلتحم العظام الناتجة من مراكز التعظم مكونة العظم القفوي (</a:t>
            </a:r>
            <a:r>
              <a:rPr lang="en-US" dirty="0" smtClean="0"/>
              <a:t>Occipital Bone</a:t>
            </a:r>
            <a:r>
              <a:rPr lang="ar-SY" dirty="0" smtClean="0"/>
              <a:t>). وتتمفصل الجمجمة الغضروفية مع فقرة الأطلس عن طريق لقمة قفوية واحدة كما في الزواحف والطيور أو لقمتان كما في البرمائيات واللبائن.</a:t>
            </a:r>
            <a:endParaRPr lang="en-US" dirty="0" smtClean="0"/>
          </a:p>
          <a:p>
            <a:pPr algn="just" rtl="1"/>
            <a:r>
              <a:rPr lang="ar-SY" b="1" dirty="0" smtClean="0"/>
              <a:t>ب.</a:t>
            </a:r>
            <a:r>
              <a:rPr lang="ar-SY" dirty="0" smtClean="0"/>
              <a:t> المراكز الوتدية (</a:t>
            </a:r>
            <a:r>
              <a:rPr lang="en-US" dirty="0" smtClean="0"/>
              <a:t>Sphenoid Centers</a:t>
            </a:r>
            <a:r>
              <a:rPr lang="ar-SY" dirty="0" smtClean="0"/>
              <a:t>): ويتكون أحد هذه المراكز أمام العظم القفوي القاعدي, فيما يتكون الثاني أمام هذا العظم حيث يؤدي إلى تكوين العظم الوتدي القاعدي (</a:t>
            </a:r>
            <a:r>
              <a:rPr lang="en-US" dirty="0" err="1" smtClean="0"/>
              <a:t>Basisphenoid</a:t>
            </a:r>
            <a:r>
              <a:rPr lang="en-US" dirty="0" smtClean="0"/>
              <a:t> Bone</a:t>
            </a:r>
            <a:r>
              <a:rPr lang="ar-SY" dirty="0" smtClean="0"/>
              <a:t>) في الجهة البطنية الخلفية (تحت الدماغ المتوسط والغدة النخامية) والعظم قبل الوتدي (</a:t>
            </a:r>
            <a:r>
              <a:rPr lang="en-US" dirty="0" err="1" smtClean="0"/>
              <a:t>Presphenoid</a:t>
            </a:r>
            <a:r>
              <a:rPr lang="en-US" dirty="0" smtClean="0"/>
              <a:t> Bone</a:t>
            </a:r>
            <a:r>
              <a:rPr lang="ar-SY" dirty="0" smtClean="0"/>
              <a:t>) ويقع في الجهة البطنية الأمامية. وتكون قاعدة الجمجمة مكونة من العظم القفوي القاعدي والعظام الوتدية.</a:t>
            </a:r>
            <a:endParaRPr lang="en-US" dirty="0" smtClean="0"/>
          </a:p>
          <a:p>
            <a:pPr algn="just" rtl="1"/>
            <a:r>
              <a:rPr lang="ar-SY" dirty="0" smtClean="0"/>
              <a:t>كما تظهر مراكز تعظم في الجدران الجانبية على جانبي العظم الوتدي القاعدي وقبل الوتدي مثل, الجنبي الوتدي والمحجري الوتدي</a:t>
            </a:r>
            <a:r>
              <a:rPr lang="en-US" dirty="0" err="1" smtClean="0"/>
              <a:t>Pleurosphenoid</a:t>
            </a:r>
            <a:r>
              <a:rPr lang="en-US" dirty="0" smtClean="0"/>
              <a:t>) or </a:t>
            </a:r>
            <a:r>
              <a:rPr lang="en-US" dirty="0" err="1" smtClean="0"/>
              <a:t>Alisphenoid</a:t>
            </a:r>
            <a:r>
              <a:rPr lang="en-US" dirty="0" smtClean="0"/>
              <a:t>)</a:t>
            </a:r>
            <a:r>
              <a:rPr lang="ar-SY" dirty="0" smtClean="0"/>
              <a:t>. والعظام المتكونة قد تلتحم مع بعضها البعض بالإضافة إلى التحامها بالعظم الوتدي القاعدي وقبل الوتدي مكونة عظماً واحداً هو الوتدي، وقد تبقى منفصلة عن بعضها.</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endParaRPr lang="en-US" dirty="0"/>
          </a:p>
        </p:txBody>
      </p:sp>
      <p:sp>
        <p:nvSpPr>
          <p:cNvPr id="3" name="Content Placeholder 2"/>
          <p:cNvSpPr>
            <a:spLocks noGrp="1"/>
          </p:cNvSpPr>
          <p:nvPr>
            <p:ph idx="1"/>
          </p:nvPr>
        </p:nvSpPr>
        <p:spPr>
          <a:xfrm>
            <a:off x="914400" y="1219200"/>
            <a:ext cx="7772400" cy="5136360"/>
          </a:xfrm>
        </p:spPr>
        <p:txBody>
          <a:bodyPr>
            <a:normAutofit fontScale="77500" lnSpcReduction="20000"/>
          </a:bodyPr>
          <a:lstStyle/>
          <a:p>
            <a:pPr algn="just" rtl="1"/>
            <a:r>
              <a:rPr lang="ar-SY" b="1" dirty="0" smtClean="0"/>
              <a:t>جـ.</a:t>
            </a:r>
            <a:r>
              <a:rPr lang="ar-SY" dirty="0" smtClean="0"/>
              <a:t> المراكز المصفوية (</a:t>
            </a:r>
            <a:r>
              <a:rPr lang="en-US" dirty="0" err="1" smtClean="0"/>
              <a:t>Ethmoid</a:t>
            </a:r>
            <a:r>
              <a:rPr lang="en-US" dirty="0" smtClean="0"/>
              <a:t> Centers</a:t>
            </a:r>
            <a:r>
              <a:rPr lang="ar-SY" dirty="0" smtClean="0"/>
              <a:t>): وهي أكثر المراكز ميلاً للاحتفاظ بغضروفيتها، وتقع أمام العظم الوتدي مباشرة حيث تصبح صفيحة مثقبة تقع إلى الجهة البطنية الأمامية, وتعرف بالصفيحة الغربالية (</a:t>
            </a:r>
            <a:r>
              <a:rPr lang="en-US" dirty="0" err="1" smtClean="0"/>
              <a:t>Cribriform</a:t>
            </a:r>
            <a:r>
              <a:rPr lang="en-US" dirty="0" smtClean="0"/>
              <a:t> Plate</a:t>
            </a:r>
            <a:r>
              <a:rPr lang="ar-SY" dirty="0" smtClean="0"/>
              <a:t>)، وهذه الصفيحة تزود بعدد من الامتدادات العظمية يطلق عليها المحارات (</a:t>
            </a:r>
            <a:r>
              <a:rPr lang="en-US" dirty="0" err="1" smtClean="0"/>
              <a:t>Conchae</a:t>
            </a:r>
            <a:r>
              <a:rPr lang="ar-SY" dirty="0" smtClean="0"/>
              <a:t>) أو العظام المفتولة (</a:t>
            </a:r>
            <a:r>
              <a:rPr lang="en-US" dirty="0" err="1" smtClean="0"/>
              <a:t>Turbinats</a:t>
            </a:r>
            <a:r>
              <a:rPr lang="ar-SY" dirty="0" smtClean="0"/>
              <a:t>).</a:t>
            </a:r>
            <a:endParaRPr lang="en-US" dirty="0" smtClean="0"/>
          </a:p>
          <a:p>
            <a:pPr algn="just" rtl="1"/>
            <a:r>
              <a:rPr lang="ar-SY" b="1" dirty="0" smtClean="0"/>
              <a:t>د.</a:t>
            </a:r>
            <a:r>
              <a:rPr lang="ar-SY" dirty="0" smtClean="0"/>
              <a:t> المراكز السمعية (</a:t>
            </a:r>
            <a:r>
              <a:rPr lang="en-US" dirty="0" err="1" smtClean="0"/>
              <a:t>Otic</a:t>
            </a:r>
            <a:r>
              <a:rPr lang="en-US" dirty="0" smtClean="0"/>
              <a:t> Centers</a:t>
            </a:r>
            <a:r>
              <a:rPr lang="ar-SY" dirty="0" smtClean="0"/>
              <a:t>): تستبدل المحفظة السمعية الغضروفية بعدة عظام هي العظام قبل السمعية (</a:t>
            </a:r>
            <a:r>
              <a:rPr lang="en-US" dirty="0" err="1" smtClean="0"/>
              <a:t>Preotic</a:t>
            </a:r>
            <a:r>
              <a:rPr lang="ar-SY" dirty="0" smtClean="0"/>
              <a:t>) وخلف السمعية (</a:t>
            </a:r>
            <a:r>
              <a:rPr lang="en-US" dirty="0" err="1" smtClean="0"/>
              <a:t>Opisthotic</a:t>
            </a:r>
            <a:r>
              <a:rPr lang="ar-SY" dirty="0" smtClean="0"/>
              <a:t>) وفوق السمعية (</a:t>
            </a:r>
            <a:r>
              <a:rPr lang="en-US" dirty="0" err="1" smtClean="0"/>
              <a:t>Epiotic</a:t>
            </a:r>
            <a:r>
              <a:rPr lang="ar-SY" dirty="0" smtClean="0"/>
              <a:t>). وهذه العظام تلتحم مع بعضها في الطيور واللبائن مكونة في الأخيرة العظم السمعي الخارجي, في حين يلتحم أحد العظام وربما أكثر مع العظام المجاورة إذ يلتحم العظم خلف السمعي مع القفويين الخارجيين كما في الضفادع ومعظم الزواحف. كما يتألف الجدار الجانبي من عظم وتدي سمعي (</a:t>
            </a:r>
            <a:r>
              <a:rPr lang="en-US" dirty="0" err="1" smtClean="0"/>
              <a:t>Sphenotic</a:t>
            </a:r>
            <a:r>
              <a:rPr lang="ar-SY" dirty="0" smtClean="0"/>
              <a:t>) إلى الأمام وآخر جناحي سمعي (</a:t>
            </a:r>
            <a:r>
              <a:rPr lang="en-US" dirty="0" err="1" smtClean="0"/>
              <a:t>Pterootic</a:t>
            </a:r>
            <a:r>
              <a:rPr lang="ar-SY" dirty="0" smtClean="0"/>
              <a:t>) إلى الخلف.</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pPr algn="r"/>
            <a:r>
              <a:rPr lang="ar-IQ" sz="2800" dirty="0" smtClean="0"/>
              <a:t>الاهمية والوظيفة </a:t>
            </a:r>
            <a:endParaRPr lang="en-US" sz="2800" dirty="0"/>
          </a:p>
        </p:txBody>
      </p:sp>
      <p:sp>
        <p:nvSpPr>
          <p:cNvPr id="3" name="Content Placeholder 2"/>
          <p:cNvSpPr>
            <a:spLocks noGrp="1"/>
          </p:cNvSpPr>
          <p:nvPr>
            <p:ph idx="1"/>
          </p:nvPr>
        </p:nvSpPr>
        <p:spPr>
          <a:xfrm>
            <a:off x="914400" y="1219200"/>
            <a:ext cx="7772400" cy="5136360"/>
          </a:xfrm>
        </p:spPr>
        <p:txBody>
          <a:bodyPr>
            <a:normAutofit fontScale="77500" lnSpcReduction="20000"/>
          </a:bodyPr>
          <a:lstStyle/>
          <a:p>
            <a:pPr algn="just" rtl="1"/>
            <a:r>
              <a:rPr lang="ar-SY" dirty="0" smtClean="0"/>
              <a:t>يمثل الجهاز الهيكلي التراكيب الصلبة التي تسند جسم الحيوان، ويكون في الفقريات على شكل شبكة هيكلية من غضاريف أو عظام أو كلاهما. ويقوم الجهاز الهيكلي بالوظائف الآتية:</a:t>
            </a:r>
            <a:endParaRPr lang="en-US" dirty="0" smtClean="0"/>
          </a:p>
          <a:p>
            <a:pPr algn="just" rtl="1"/>
            <a:r>
              <a:rPr lang="ar-SY" b="1" dirty="0" smtClean="0"/>
              <a:t>1.</a:t>
            </a:r>
            <a:r>
              <a:rPr lang="ar-SY" dirty="0" smtClean="0"/>
              <a:t> المساعدة في تهوية الرئتين (في السلويات).</a:t>
            </a:r>
            <a:endParaRPr lang="en-US" dirty="0" smtClean="0"/>
          </a:p>
          <a:p>
            <a:pPr algn="just" rtl="1"/>
            <a:r>
              <a:rPr lang="ar-SY" b="1" dirty="0" smtClean="0"/>
              <a:t>2.</a:t>
            </a:r>
            <a:r>
              <a:rPr lang="ar-SY" dirty="0" smtClean="0"/>
              <a:t> حماية الأعضاء الحساسة والمهمة في الجسم وإكساب الحيوان شكله المحدد.</a:t>
            </a:r>
            <a:endParaRPr lang="en-US" dirty="0" smtClean="0"/>
          </a:p>
          <a:p>
            <a:pPr algn="just" rtl="1"/>
            <a:r>
              <a:rPr lang="ar-SY" b="1" dirty="0" smtClean="0"/>
              <a:t>3.</a:t>
            </a:r>
            <a:r>
              <a:rPr lang="ar-SY" dirty="0" smtClean="0"/>
              <a:t> تكوين شبكة لإسناد الجسم وإعطائه صلابة.</a:t>
            </a:r>
            <a:endParaRPr lang="en-US" dirty="0" smtClean="0"/>
          </a:p>
          <a:p>
            <a:pPr algn="just" rtl="1"/>
            <a:r>
              <a:rPr lang="ar-SY" b="1" dirty="0" smtClean="0"/>
              <a:t>4.</a:t>
            </a:r>
            <a:r>
              <a:rPr lang="ar-SY" dirty="0" smtClean="0"/>
              <a:t> توفير سطح ملائم وثابت لربط العضلات وإكساب الجسم مرونة.</a:t>
            </a:r>
            <a:endParaRPr lang="en-US" dirty="0" smtClean="0"/>
          </a:p>
          <a:p>
            <a:pPr algn="just" rtl="1"/>
            <a:r>
              <a:rPr lang="ar-SY" b="1" dirty="0" smtClean="0"/>
              <a:t>5.</a:t>
            </a:r>
            <a:r>
              <a:rPr lang="ar-SY" dirty="0" smtClean="0"/>
              <a:t> توفير رفع مناسب لغرض الحركة.</a:t>
            </a:r>
            <a:endParaRPr lang="en-US" dirty="0" smtClean="0"/>
          </a:p>
          <a:p>
            <a:pPr algn="just" rtl="1"/>
            <a:r>
              <a:rPr lang="ar-SY" b="1" dirty="0" smtClean="0"/>
              <a:t>6.</a:t>
            </a:r>
            <a:r>
              <a:rPr lang="ar-SY" dirty="0" smtClean="0"/>
              <a:t> يعتبر مستودعاً لبعض العناصر مثل الكالسيوم.</a:t>
            </a:r>
            <a:endParaRPr lang="en-US" dirty="0" smtClean="0"/>
          </a:p>
          <a:p>
            <a:pPr algn="just" rtl="1"/>
            <a:r>
              <a:rPr lang="ar-SY" b="1" dirty="0" smtClean="0"/>
              <a:t>7.</a:t>
            </a:r>
            <a:r>
              <a:rPr lang="ar-SY" dirty="0" smtClean="0"/>
              <a:t> توفير تصنيع مستمر لكريات الدم الحمراء في نقي العظم داخل تجاويف العظام.</a:t>
            </a:r>
            <a:endParaRPr lang="en-US" dirty="0" smtClean="0"/>
          </a:p>
          <a:p>
            <a:pPr rtl="1"/>
            <a:r>
              <a:rPr lang="ar-SY" b="1"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pPr algn="just" rtl="1"/>
            <a:endParaRPr lang="en-US" dirty="0"/>
          </a:p>
        </p:txBody>
      </p:sp>
      <p:sp>
        <p:nvSpPr>
          <p:cNvPr id="3" name="Content Placeholder 2"/>
          <p:cNvSpPr>
            <a:spLocks noGrp="1"/>
          </p:cNvSpPr>
          <p:nvPr>
            <p:ph idx="1"/>
          </p:nvPr>
        </p:nvSpPr>
        <p:spPr>
          <a:xfrm>
            <a:off x="914400" y="1219200"/>
            <a:ext cx="7772400" cy="5136360"/>
          </a:xfrm>
        </p:spPr>
        <p:txBody>
          <a:bodyPr>
            <a:normAutofit fontScale="62500" lnSpcReduction="20000"/>
          </a:bodyPr>
          <a:lstStyle/>
          <a:p>
            <a:pPr algn="just" rtl="1"/>
            <a:r>
              <a:rPr lang="ar-SY" dirty="0" smtClean="0"/>
              <a:t>وهيكل الفقريات إما أن يتكون من نسيج غضروفي كما في الأسماك الغضروفية, أو عظمي كما في الفقريات العليا.</a:t>
            </a:r>
            <a:endParaRPr lang="en-US" dirty="0" smtClean="0"/>
          </a:p>
          <a:p>
            <a:pPr algn="just" rtl="1"/>
            <a:r>
              <a:rPr lang="ar-SY" dirty="0" smtClean="0"/>
              <a:t>وفي حالة كون التركيب عظمياً فإن طريقة تعظمه تكون بإحدى الحالتين      الآتيتين:</a:t>
            </a:r>
            <a:endParaRPr lang="en-US" dirty="0" smtClean="0"/>
          </a:p>
          <a:p>
            <a:pPr algn="just" rtl="1"/>
            <a:r>
              <a:rPr lang="ar-SY" b="1" dirty="0" smtClean="0"/>
              <a:t>1.</a:t>
            </a:r>
            <a:r>
              <a:rPr lang="ar-SY" dirty="0" smtClean="0"/>
              <a:t> تحول الخلايا الميزنكيمية إلى غضروفية تستبدل تدريجياً بخلايا عظمية. والعظم المتكون بهذه الطريقة يعرف بالعظم الغضروفي (</a:t>
            </a:r>
            <a:r>
              <a:rPr lang="en-US" dirty="0" smtClean="0"/>
              <a:t>Cartilaginous Bone</a:t>
            </a:r>
            <a:r>
              <a:rPr lang="ar-SY" dirty="0" smtClean="0"/>
              <a:t>).</a:t>
            </a:r>
            <a:endParaRPr lang="en-US" dirty="0" smtClean="0"/>
          </a:p>
          <a:p>
            <a:pPr algn="just" rtl="1"/>
            <a:r>
              <a:rPr lang="ar-SY" b="1" dirty="0" smtClean="0"/>
              <a:t>2.</a:t>
            </a:r>
            <a:r>
              <a:rPr lang="ar-SY" dirty="0" smtClean="0"/>
              <a:t> تحول الخلايا الميزنكيمية إلى خلايا عظمية مباشرة, ويعرف العظم المتكون بهذه الطريقة بالعظم الغشائي أو الأدمي (</a:t>
            </a:r>
            <a:r>
              <a:rPr lang="en-US" dirty="0" smtClean="0"/>
              <a:t>Membranous Bone</a:t>
            </a:r>
            <a:r>
              <a:rPr lang="ar-SY" dirty="0" smtClean="0"/>
              <a:t> أو </a:t>
            </a:r>
            <a:r>
              <a:rPr lang="en-US" dirty="0" smtClean="0"/>
              <a:t>Dermal Bone</a:t>
            </a:r>
            <a:r>
              <a:rPr lang="ar-SY" dirty="0" smtClean="0"/>
              <a:t>).</a:t>
            </a:r>
            <a:endParaRPr lang="en-US" dirty="0" smtClean="0"/>
          </a:p>
          <a:p>
            <a:pPr algn="just" rtl="1"/>
            <a:r>
              <a:rPr lang="ar-SY" dirty="0" smtClean="0"/>
              <a:t> </a:t>
            </a:r>
            <a:endParaRPr lang="en-US" dirty="0" smtClean="0"/>
          </a:p>
          <a:p>
            <a:pPr lvl="0" algn="just" rtl="1"/>
            <a:r>
              <a:rPr lang="ar-SY" b="1" dirty="0" smtClean="0"/>
              <a:t>أقسام الهيكل</a:t>
            </a:r>
            <a:endParaRPr lang="en-US" dirty="0" smtClean="0"/>
          </a:p>
          <a:p>
            <a:pPr lvl="0" algn="just" rtl="1"/>
            <a:r>
              <a:rPr lang="ar-SY" b="1" dirty="0" smtClean="0">
                <a:solidFill>
                  <a:schemeClr val="accent2">
                    <a:lumMod val="75000"/>
                  </a:schemeClr>
                </a:solidFill>
              </a:rPr>
              <a:t>الهيكل الخارجي (</a:t>
            </a:r>
            <a:r>
              <a:rPr lang="en-US" b="1" dirty="0" smtClean="0">
                <a:solidFill>
                  <a:schemeClr val="accent2">
                    <a:lumMod val="75000"/>
                  </a:schemeClr>
                </a:solidFill>
              </a:rPr>
              <a:t>Exoskeleton</a:t>
            </a:r>
            <a:r>
              <a:rPr lang="ar-SY" b="1" dirty="0" smtClean="0">
                <a:solidFill>
                  <a:schemeClr val="accent2">
                    <a:lumMod val="75000"/>
                  </a:schemeClr>
                </a:solidFill>
              </a:rPr>
              <a:t>)</a:t>
            </a:r>
            <a:endParaRPr lang="en-US" dirty="0" smtClean="0">
              <a:solidFill>
                <a:schemeClr val="accent2">
                  <a:lumMod val="75000"/>
                </a:schemeClr>
              </a:solidFill>
            </a:endParaRPr>
          </a:p>
          <a:p>
            <a:pPr algn="just" rtl="1"/>
            <a:r>
              <a:rPr lang="ar-SY" dirty="0" smtClean="0"/>
              <a:t>ويشتمل على التراكيب التي منشأها طبقات الجلد وهي الأسنان القرنية الفمية واللسانية في دائرية الفم والحراشف الأدمية وأشعة الزعانف في الأسماك والصفائح العظمية في مصفحة الجلد (</a:t>
            </a:r>
            <a:r>
              <a:rPr lang="en-US" dirty="0" err="1" smtClean="0"/>
              <a:t>Ostracoderms</a:t>
            </a:r>
            <a:r>
              <a:rPr lang="ar-SY" dirty="0" smtClean="0"/>
              <a:t>) ودرعية الجلد (</a:t>
            </a:r>
            <a:r>
              <a:rPr lang="en-US" dirty="0" err="1" smtClean="0"/>
              <a:t>Placoderms</a:t>
            </a:r>
            <a:r>
              <a:rPr lang="ar-SY" dirty="0" smtClean="0"/>
              <a:t>) والبرمائيات، كذلك الحراشف البشرية والدرع العظمي في السلاحف والتماسيح وبعض الثدييات (مثل المدرع).</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 rtl="1">
              <a:buNone/>
            </a:pPr>
            <a:r>
              <a:rPr lang="ar-SY" b="1" dirty="0" smtClean="0">
                <a:solidFill>
                  <a:srgbClr val="FF0000"/>
                </a:solidFill>
              </a:rPr>
              <a:t>الهيكل الداخلي (</a:t>
            </a:r>
            <a:r>
              <a:rPr lang="en-US" b="1" dirty="0" smtClean="0">
                <a:solidFill>
                  <a:srgbClr val="FF0000"/>
                </a:solidFill>
              </a:rPr>
              <a:t>Endoskeleton</a:t>
            </a:r>
            <a:r>
              <a:rPr lang="ar-SY" b="1" dirty="0" smtClean="0"/>
              <a:t>)</a:t>
            </a:r>
            <a:r>
              <a:rPr lang="ar-SY" dirty="0" smtClean="0"/>
              <a:t> ويقسم إلى:</a:t>
            </a:r>
            <a:endParaRPr lang="en-US" dirty="0" smtClean="0"/>
          </a:p>
          <a:p>
            <a:pPr algn="just" rtl="1">
              <a:buNone/>
            </a:pPr>
            <a:r>
              <a:rPr lang="ar-SY" b="1" dirty="0" smtClean="0"/>
              <a:t>1.</a:t>
            </a:r>
            <a:r>
              <a:rPr lang="ar-SY" dirty="0" smtClean="0"/>
              <a:t> </a:t>
            </a:r>
            <a:r>
              <a:rPr lang="ar-SY" dirty="0" smtClean="0">
                <a:solidFill>
                  <a:srgbClr val="C00000"/>
                </a:solidFill>
              </a:rPr>
              <a:t>هيكل محوري (</a:t>
            </a:r>
            <a:r>
              <a:rPr lang="en-US" dirty="0" smtClean="0">
                <a:solidFill>
                  <a:srgbClr val="C00000"/>
                </a:solidFill>
              </a:rPr>
              <a:t>Axial Skeleton</a:t>
            </a:r>
            <a:r>
              <a:rPr lang="ar-SY" dirty="0" smtClean="0">
                <a:solidFill>
                  <a:srgbClr val="C00000"/>
                </a:solidFill>
              </a:rPr>
              <a:t>): </a:t>
            </a:r>
            <a:r>
              <a:rPr lang="ar-SY" dirty="0" smtClean="0"/>
              <a:t>ويضم الجمجمة والعمود الفقري والأضلاع والقص (والهيكل الخيشومي في الحبليات الدنيا والأسماك).</a:t>
            </a:r>
            <a:endParaRPr lang="en-US" dirty="0" smtClean="0"/>
          </a:p>
          <a:p>
            <a:pPr algn="just" rtl="1">
              <a:buNone/>
            </a:pPr>
            <a:r>
              <a:rPr lang="ar-SY" b="1" dirty="0" smtClean="0"/>
              <a:t>2.</a:t>
            </a:r>
            <a:r>
              <a:rPr lang="ar-SY" dirty="0" smtClean="0"/>
              <a:t> </a:t>
            </a:r>
            <a:r>
              <a:rPr lang="ar-SY" dirty="0" smtClean="0">
                <a:solidFill>
                  <a:srgbClr val="C00000"/>
                </a:solidFill>
              </a:rPr>
              <a:t>هيكل طرفي (</a:t>
            </a:r>
            <a:r>
              <a:rPr lang="en-US" dirty="0" err="1" smtClean="0">
                <a:solidFill>
                  <a:srgbClr val="C00000"/>
                </a:solidFill>
              </a:rPr>
              <a:t>Appendicular</a:t>
            </a:r>
            <a:r>
              <a:rPr lang="en-US" dirty="0" smtClean="0">
                <a:solidFill>
                  <a:srgbClr val="C00000"/>
                </a:solidFill>
              </a:rPr>
              <a:t> Skeleton</a:t>
            </a:r>
            <a:r>
              <a:rPr lang="ar-SY" dirty="0" smtClean="0"/>
              <a:t>): ويضم حزام الصدر والأطراف الأمامية وحزام الحوض والأطراف الخلفية.</a:t>
            </a:r>
            <a:endParaRPr lang="en-US" dirty="0" smtClean="0"/>
          </a:p>
          <a:p>
            <a:pPr algn="just" rtl="1">
              <a:buNone/>
            </a:pPr>
            <a:r>
              <a:rPr lang="ar-SY"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02336"/>
          </a:xfrm>
        </p:spPr>
        <p:txBody>
          <a:bodyPr/>
          <a:lstStyle/>
          <a:p>
            <a:endParaRPr lang="en-US" dirty="0"/>
          </a:p>
        </p:txBody>
      </p:sp>
      <p:pic>
        <p:nvPicPr>
          <p:cNvPr id="4" name="Content Placeholder 3"/>
          <p:cNvPicPr>
            <a:picLocks noGrp="1"/>
          </p:cNvPicPr>
          <p:nvPr>
            <p:ph idx="1"/>
          </p:nvPr>
        </p:nvPicPr>
        <p:blipFill>
          <a:blip r:embed="rId2"/>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SY" sz="2800" b="1" dirty="0" smtClean="0">
                <a:solidFill>
                  <a:schemeClr val="accent3"/>
                </a:solidFill>
              </a:rPr>
              <a:t>الهيكل المحوري (</a:t>
            </a:r>
            <a:r>
              <a:rPr lang="en-US" sz="2800" b="1" dirty="0" smtClean="0">
                <a:solidFill>
                  <a:schemeClr val="accent3"/>
                </a:solidFill>
              </a:rPr>
              <a:t>Axial Skeleton</a:t>
            </a:r>
            <a:r>
              <a:rPr lang="ar-SY" sz="2800" b="1" dirty="0" smtClean="0">
                <a:solidFill>
                  <a:schemeClr val="accent3"/>
                </a:solidFill>
              </a:rPr>
              <a:t>)</a:t>
            </a:r>
            <a:endParaRPr lang="en-US" sz="2800" dirty="0">
              <a:solidFill>
                <a:schemeClr val="accent3"/>
              </a:solidFill>
            </a:endParaRPr>
          </a:p>
        </p:txBody>
      </p:sp>
      <p:sp>
        <p:nvSpPr>
          <p:cNvPr id="3" name="Content Placeholder 2"/>
          <p:cNvSpPr>
            <a:spLocks noGrp="1"/>
          </p:cNvSpPr>
          <p:nvPr>
            <p:ph idx="1"/>
          </p:nvPr>
        </p:nvSpPr>
        <p:spPr>
          <a:xfrm>
            <a:off x="914400" y="1143000"/>
            <a:ext cx="7772400" cy="5212560"/>
          </a:xfrm>
        </p:spPr>
        <p:txBody>
          <a:bodyPr>
            <a:normAutofit fontScale="92500"/>
          </a:bodyPr>
          <a:lstStyle/>
          <a:p>
            <a:pPr algn="just" rtl="1"/>
            <a:r>
              <a:rPr lang="ar-SY" b="1" dirty="0" smtClean="0"/>
              <a:t>أنواع الجماجم:</a:t>
            </a:r>
            <a:endParaRPr lang="en-US" dirty="0" smtClean="0"/>
          </a:p>
          <a:p>
            <a:pPr algn="just" rtl="1"/>
            <a:r>
              <a:rPr lang="ar-SY" b="1" dirty="0" smtClean="0"/>
              <a:t>(1) </a:t>
            </a:r>
            <a:r>
              <a:rPr lang="ar-SY" b="1" dirty="0" smtClean="0">
                <a:solidFill>
                  <a:schemeClr val="accent3">
                    <a:lumMod val="40000"/>
                    <a:lumOff val="60000"/>
                  </a:schemeClr>
                </a:solidFill>
              </a:rPr>
              <a:t>الجمجمة الغضروفية (</a:t>
            </a:r>
            <a:r>
              <a:rPr lang="en-US" b="1" dirty="0" err="1" smtClean="0">
                <a:solidFill>
                  <a:schemeClr val="accent3">
                    <a:lumMod val="40000"/>
                    <a:lumOff val="60000"/>
                  </a:schemeClr>
                </a:solidFill>
              </a:rPr>
              <a:t>Chodrocranium</a:t>
            </a:r>
            <a:r>
              <a:rPr lang="ar-SY" b="1" dirty="0" smtClean="0">
                <a:solidFill>
                  <a:schemeClr val="accent3">
                    <a:lumMod val="40000"/>
                    <a:lumOff val="60000"/>
                  </a:schemeClr>
                </a:solidFill>
              </a:rPr>
              <a:t>)</a:t>
            </a:r>
            <a:endParaRPr lang="en-US" dirty="0" smtClean="0">
              <a:solidFill>
                <a:schemeClr val="accent3">
                  <a:lumMod val="40000"/>
                  <a:lumOff val="60000"/>
                </a:schemeClr>
              </a:solidFill>
            </a:endParaRPr>
          </a:p>
          <a:p>
            <a:pPr algn="just" rtl="1"/>
            <a:r>
              <a:rPr lang="ar-SY" dirty="0" smtClean="0"/>
              <a:t>يتميز هيكل الرأس بكونه معقد الأصل والتكوين على حد سواء. وتعد الجمجمة الغضروفية أكثر الجماجم قدماً ودائمة الوجود. وهي قد تكون غضروفية وتستمر كذلك في مرحلة البلوغ كما في دائرية الفم والأسماك الغضروفية, أو قد تصبح متعظمة من خلال استبدال بعضها بعظام غضروفية كما في الفقريات ذات الرؤوس العظمية.</a:t>
            </a:r>
            <a:endParaRPr lang="en-US" dirty="0" smtClean="0"/>
          </a:p>
          <a:p>
            <a:pPr algn="just" rtl="1"/>
            <a:r>
              <a:rPr lang="ar-SY" dirty="0" smtClean="0"/>
              <a:t>يشارك في تكوين الجمجمة الغضروفية المكونات التالية:</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endParaRPr lang="en-US" dirty="0"/>
          </a:p>
        </p:txBody>
      </p:sp>
      <p:sp>
        <p:nvSpPr>
          <p:cNvPr id="3" name="Content Placeholder 2"/>
          <p:cNvSpPr>
            <a:spLocks noGrp="1"/>
          </p:cNvSpPr>
          <p:nvPr>
            <p:ph idx="1"/>
          </p:nvPr>
        </p:nvSpPr>
        <p:spPr>
          <a:xfrm>
            <a:off x="914400" y="1295400"/>
            <a:ext cx="7772400" cy="5060160"/>
          </a:xfrm>
        </p:spPr>
        <p:txBody>
          <a:bodyPr>
            <a:normAutofit fontScale="70000" lnSpcReduction="20000"/>
          </a:bodyPr>
          <a:lstStyle/>
          <a:p>
            <a:pPr algn="just" rtl="1"/>
            <a:r>
              <a:rPr lang="ar-SY" b="1" dirty="0" smtClean="0"/>
              <a:t>1.</a:t>
            </a:r>
            <a:r>
              <a:rPr lang="ar-SY" dirty="0" smtClean="0"/>
              <a:t> </a:t>
            </a:r>
            <a:r>
              <a:rPr lang="ar-SY" dirty="0" smtClean="0">
                <a:solidFill>
                  <a:schemeClr val="accent3">
                    <a:lumMod val="40000"/>
                    <a:lumOff val="60000"/>
                  </a:schemeClr>
                </a:solidFill>
              </a:rPr>
              <a:t>الحبل الظهري (</a:t>
            </a:r>
            <a:r>
              <a:rPr lang="en-US" dirty="0" smtClean="0">
                <a:solidFill>
                  <a:schemeClr val="accent3">
                    <a:lumMod val="40000"/>
                    <a:lumOff val="60000"/>
                  </a:schemeClr>
                </a:solidFill>
              </a:rPr>
              <a:t>Notochord</a:t>
            </a:r>
            <a:r>
              <a:rPr lang="ar-SY" dirty="0" smtClean="0">
                <a:solidFill>
                  <a:schemeClr val="accent3">
                    <a:lumMod val="40000"/>
                    <a:lumOff val="60000"/>
                  </a:schemeClr>
                </a:solidFill>
              </a:rPr>
              <a:t>): </a:t>
            </a:r>
            <a:r>
              <a:rPr lang="ar-SY" dirty="0" smtClean="0"/>
              <a:t>ويقع عند قاعدة الجمجمة ومشاركته محدودة ويسبق تكوين المكونات الهيكلية الأخرى. أما غلافه فهو غضروفي.</a:t>
            </a:r>
            <a:endParaRPr lang="en-US" dirty="0" smtClean="0"/>
          </a:p>
          <a:p>
            <a:pPr algn="just" rtl="1"/>
            <a:r>
              <a:rPr lang="ar-SY" b="1" dirty="0" smtClean="0"/>
              <a:t>2.</a:t>
            </a:r>
            <a:r>
              <a:rPr lang="ar-SY" dirty="0" smtClean="0"/>
              <a:t> </a:t>
            </a:r>
            <a:r>
              <a:rPr lang="ar-SY" dirty="0" smtClean="0">
                <a:solidFill>
                  <a:schemeClr val="accent3">
                    <a:lumMod val="60000"/>
                    <a:lumOff val="40000"/>
                  </a:schemeClr>
                </a:solidFill>
              </a:rPr>
              <a:t>الصفائح جنب الحبلية (</a:t>
            </a:r>
            <a:r>
              <a:rPr lang="en-US" dirty="0" err="1" smtClean="0">
                <a:solidFill>
                  <a:schemeClr val="accent3">
                    <a:lumMod val="60000"/>
                    <a:lumOff val="40000"/>
                  </a:schemeClr>
                </a:solidFill>
              </a:rPr>
              <a:t>Parachordal</a:t>
            </a:r>
            <a:r>
              <a:rPr lang="en-US" dirty="0" smtClean="0">
                <a:solidFill>
                  <a:schemeClr val="accent3">
                    <a:lumMod val="60000"/>
                    <a:lumOff val="40000"/>
                  </a:schemeClr>
                </a:solidFill>
              </a:rPr>
              <a:t> Plates</a:t>
            </a:r>
            <a:r>
              <a:rPr lang="ar-SY" dirty="0" smtClean="0">
                <a:solidFill>
                  <a:schemeClr val="accent3">
                    <a:lumMod val="60000"/>
                    <a:lumOff val="40000"/>
                  </a:schemeClr>
                </a:solidFill>
              </a:rPr>
              <a:t>): </a:t>
            </a:r>
            <a:r>
              <a:rPr lang="ar-SY" dirty="0" smtClean="0"/>
              <a:t>وهما زوج من الغضاريف المنحنية تظهر على جانبي الحبل الظهري، وبنموهما والتحامهما مع بعضهما تتكون الصفيحة القاعدية (</a:t>
            </a:r>
            <a:r>
              <a:rPr lang="en-US" dirty="0" smtClean="0"/>
              <a:t>Basilar Plates</a:t>
            </a:r>
            <a:r>
              <a:rPr lang="ar-SY" dirty="0" smtClean="0"/>
              <a:t>). كما يشارك في تكوين الجمجمة بروز واحد أو اثنان يدعيان اللقمتان القفويتان (</a:t>
            </a:r>
            <a:r>
              <a:rPr lang="en-US" dirty="0" smtClean="0"/>
              <a:t>Occipital </a:t>
            </a:r>
            <a:r>
              <a:rPr lang="en-US" dirty="0" err="1" smtClean="0"/>
              <a:t>Condyles</a:t>
            </a:r>
            <a:r>
              <a:rPr lang="ar-SY" dirty="0" smtClean="0"/>
              <a:t>) يقعان إلى الخلف من الصفيحة القاعدية ويتمفصلان مع الفقرة الأولى.</a:t>
            </a:r>
            <a:endParaRPr lang="en-US" dirty="0" smtClean="0"/>
          </a:p>
          <a:p>
            <a:pPr algn="just" rtl="1"/>
            <a:r>
              <a:rPr lang="ar-SY" b="1" dirty="0" smtClean="0"/>
              <a:t>3.</a:t>
            </a:r>
            <a:r>
              <a:rPr lang="ar-SY" dirty="0" smtClean="0"/>
              <a:t> </a:t>
            </a:r>
            <a:r>
              <a:rPr lang="ar-SY" dirty="0" smtClean="0">
                <a:solidFill>
                  <a:schemeClr val="accent3">
                    <a:lumMod val="60000"/>
                    <a:lumOff val="40000"/>
                  </a:schemeClr>
                </a:solidFill>
              </a:rPr>
              <a:t>الصفائح قبل الحبلية (</a:t>
            </a:r>
            <a:r>
              <a:rPr lang="en-US" dirty="0" err="1" smtClean="0">
                <a:solidFill>
                  <a:schemeClr val="accent3">
                    <a:lumMod val="60000"/>
                    <a:lumOff val="40000"/>
                  </a:schemeClr>
                </a:solidFill>
              </a:rPr>
              <a:t>Prechordal</a:t>
            </a:r>
            <a:r>
              <a:rPr lang="en-US" dirty="0" smtClean="0">
                <a:solidFill>
                  <a:schemeClr val="accent3">
                    <a:lumMod val="60000"/>
                    <a:lumOff val="40000"/>
                  </a:schemeClr>
                </a:solidFill>
              </a:rPr>
              <a:t> Plates</a:t>
            </a:r>
            <a:r>
              <a:rPr lang="ar-SY" dirty="0" smtClean="0">
                <a:solidFill>
                  <a:schemeClr val="accent3">
                    <a:lumMod val="60000"/>
                    <a:lumOff val="40000"/>
                  </a:schemeClr>
                </a:solidFill>
              </a:rPr>
              <a:t>): </a:t>
            </a:r>
            <a:r>
              <a:rPr lang="ar-SY" dirty="0" smtClean="0"/>
              <a:t>وهما زوج من القضبان الغضروفية تقع إلى الأمام من الحبل الظهري والصفائح جنب الحبلية. وهي قد تدعى بالحواجز القحفية (</a:t>
            </a:r>
            <a:r>
              <a:rPr lang="en-US" dirty="0" err="1" smtClean="0"/>
              <a:t>Trabeculae</a:t>
            </a:r>
            <a:r>
              <a:rPr lang="en-US" dirty="0" smtClean="0"/>
              <a:t> </a:t>
            </a:r>
            <a:r>
              <a:rPr lang="en-US" dirty="0" err="1" smtClean="0"/>
              <a:t>Cranii</a:t>
            </a:r>
            <a:r>
              <a:rPr lang="ar-SY" dirty="0" smtClean="0"/>
              <a:t>)، وهذه الصفائح تتخذ شكل حرف </a:t>
            </a:r>
            <a:r>
              <a:rPr lang="en-US" dirty="0" smtClean="0"/>
              <a:t>y </a:t>
            </a:r>
            <a:r>
              <a:rPr lang="ar-SY" dirty="0" smtClean="0"/>
              <a:t>المقلوب حيث تندمج نهاياتها الأمامية مكونة ما يعرف بالصفيحة المصفوية (</a:t>
            </a:r>
            <a:r>
              <a:rPr lang="en-US" dirty="0" err="1" smtClean="0"/>
              <a:t>Ethmoid</a:t>
            </a:r>
            <a:r>
              <a:rPr lang="en-US" dirty="0" smtClean="0"/>
              <a:t> Plate</a:t>
            </a:r>
            <a:r>
              <a:rPr lang="ar-SY" dirty="0" smtClean="0"/>
              <a:t>), وتكون الأخيرة امتداداً يعرف بالخطم (</a:t>
            </a:r>
            <a:r>
              <a:rPr lang="en-US" dirty="0" smtClean="0"/>
              <a:t>Rostrum</a:t>
            </a:r>
            <a:r>
              <a:rPr lang="ar-SY" dirty="0" smtClean="0"/>
              <a:t>) يشارك في تكوين الحاجز بين الأنفي (</a:t>
            </a:r>
            <a:r>
              <a:rPr lang="en-US" dirty="0" err="1" smtClean="0"/>
              <a:t>Internasal</a:t>
            </a:r>
            <a:r>
              <a:rPr lang="en-US" dirty="0" smtClean="0"/>
              <a:t> Septum</a:t>
            </a:r>
            <a:r>
              <a:rPr lang="ar-SY"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endParaRPr lang="en-US" dirty="0"/>
          </a:p>
        </p:txBody>
      </p:sp>
      <p:sp>
        <p:nvSpPr>
          <p:cNvPr id="3" name="Content Placeholder 2"/>
          <p:cNvSpPr>
            <a:spLocks noGrp="1"/>
          </p:cNvSpPr>
          <p:nvPr>
            <p:ph idx="1"/>
          </p:nvPr>
        </p:nvSpPr>
        <p:spPr>
          <a:xfrm>
            <a:off x="914400" y="1371600"/>
            <a:ext cx="7772400" cy="4983960"/>
          </a:xfrm>
        </p:spPr>
        <p:txBody>
          <a:bodyPr/>
          <a:lstStyle/>
          <a:p>
            <a:pPr algn="just" rtl="1">
              <a:buNone/>
            </a:pPr>
            <a:r>
              <a:rPr lang="ar-IQ" dirty="0" smtClean="0"/>
              <a:t> </a:t>
            </a:r>
            <a:r>
              <a:rPr lang="ar-SY" dirty="0" smtClean="0"/>
              <a:t>  </a:t>
            </a:r>
            <a:r>
              <a:rPr lang="ar-IQ" dirty="0" smtClean="0"/>
              <a:t> </a:t>
            </a:r>
            <a:endParaRPr lang="en-US" dirty="0" smtClean="0"/>
          </a:p>
          <a:p>
            <a:pPr algn="just" rtl="1">
              <a:buNone/>
            </a:pPr>
            <a:r>
              <a:rPr lang="ar-SA" dirty="0" smtClean="0"/>
              <a:t> </a:t>
            </a:r>
            <a:endParaRPr lang="en-US" dirty="0" smtClean="0"/>
          </a:p>
          <a:p>
            <a:pPr rtl="1">
              <a:buNone/>
            </a:pPr>
            <a:r>
              <a:rPr lang="ar-SA" dirty="0" smtClean="0"/>
              <a:t> </a:t>
            </a:r>
            <a:endParaRPr lang="en-US" dirty="0" smtClean="0"/>
          </a:p>
          <a:p>
            <a:pPr algn="just" rtl="1">
              <a:buNone/>
            </a:pPr>
            <a:endParaRPr lang="en-US" dirty="0"/>
          </a:p>
        </p:txBody>
      </p:sp>
      <p:pic>
        <p:nvPicPr>
          <p:cNvPr id="4" name="Picture 3" descr="4-1 copy"/>
          <p:cNvPicPr/>
          <p:nvPr/>
        </p:nvPicPr>
        <p:blipFill>
          <a:blip r:embed="rId2"/>
          <a:srcRect/>
          <a:stretch>
            <a:fillRect/>
          </a:stretch>
        </p:blipFill>
        <p:spPr bwMode="auto">
          <a:xfrm>
            <a:off x="381001" y="1371600"/>
            <a:ext cx="8763000" cy="5486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02336"/>
          </a:xfrm>
        </p:spPr>
        <p:txBody>
          <a:bodyPr/>
          <a:lstStyle/>
          <a:p>
            <a:endParaRPr lang="en-US"/>
          </a:p>
        </p:txBody>
      </p:sp>
      <p:sp>
        <p:nvSpPr>
          <p:cNvPr id="3" name="Content Placeholder 2"/>
          <p:cNvSpPr>
            <a:spLocks noGrp="1"/>
          </p:cNvSpPr>
          <p:nvPr>
            <p:ph idx="1"/>
          </p:nvPr>
        </p:nvSpPr>
        <p:spPr>
          <a:xfrm>
            <a:off x="914400" y="1066800"/>
            <a:ext cx="7772400" cy="5288760"/>
          </a:xfrm>
        </p:spPr>
        <p:txBody>
          <a:bodyPr>
            <a:normAutofit fontScale="92500"/>
          </a:bodyPr>
          <a:lstStyle/>
          <a:p>
            <a:pPr algn="just" rtl="1"/>
            <a:r>
              <a:rPr lang="ar-SY" b="1" dirty="0" smtClean="0">
                <a:solidFill>
                  <a:schemeClr val="accent3">
                    <a:lumMod val="40000"/>
                    <a:lumOff val="60000"/>
                  </a:schemeClr>
                </a:solidFill>
              </a:rPr>
              <a:t>(2) الجمجمة الحشوية (</a:t>
            </a:r>
            <a:r>
              <a:rPr lang="en-US" b="1" dirty="0" err="1" smtClean="0">
                <a:solidFill>
                  <a:schemeClr val="accent3">
                    <a:lumMod val="40000"/>
                    <a:lumOff val="60000"/>
                  </a:schemeClr>
                </a:solidFill>
              </a:rPr>
              <a:t>Splanchnocranium</a:t>
            </a:r>
            <a:r>
              <a:rPr lang="ar-SY" b="1" dirty="0" smtClean="0">
                <a:solidFill>
                  <a:schemeClr val="accent3">
                    <a:lumMod val="40000"/>
                    <a:lumOff val="60000"/>
                  </a:schemeClr>
                </a:solidFill>
              </a:rPr>
              <a:t>)</a:t>
            </a:r>
            <a:endParaRPr lang="en-US" dirty="0" smtClean="0">
              <a:solidFill>
                <a:schemeClr val="accent3">
                  <a:lumMod val="40000"/>
                  <a:lumOff val="60000"/>
                </a:schemeClr>
              </a:solidFill>
            </a:endParaRPr>
          </a:p>
          <a:p>
            <a:pPr algn="just" rtl="1"/>
            <a:r>
              <a:rPr lang="ar-SY" dirty="0" smtClean="0"/>
              <a:t>يدعم البلعوم بسلسلة من الأقواس الغضروفية أو العظمية تقوم بتقوية جدران الجزء الأمامي من القناة الهضمية والتي أصبحت واهنة نتيجة وجود الشقوق الخيشومية. تتكون هذه الأقواس من عناصر منفصلة تتمفصل مع بعضها متخذة شكل حدوة الفرس، وتكون معاً ما يعرف بالجمجمة الحشوية. أما الأقواس فيطلق عليها الأقواس الحشوية (</a:t>
            </a:r>
            <a:r>
              <a:rPr lang="en-US" dirty="0" smtClean="0"/>
              <a:t>Visceral Arches</a:t>
            </a:r>
            <a:r>
              <a:rPr lang="ar-SY" dirty="0" smtClean="0"/>
              <a:t>)، ويكون عددها متبايناً في الأنواع المختلفة من الحيوانات لكن العدد النموذجي هو سبعة أقواس وهي:</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95</TotalTime>
  <Words>1142</Words>
  <Application>Microsoft Office PowerPoint</Application>
  <PresentationFormat>On-screen Show (4:3)</PresentationFormat>
  <Paragraphs>55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Theme</vt:lpstr>
      <vt:lpstr>Skeletal system </vt:lpstr>
      <vt:lpstr>الاهمية والوظيفة </vt:lpstr>
      <vt:lpstr>Slide 3</vt:lpstr>
      <vt:lpstr>Slide 4</vt:lpstr>
      <vt:lpstr>Slide 5</vt:lpstr>
      <vt:lpstr>الهيكل المحوري (Axial Skeleton)</vt:lpstr>
      <vt:lpstr>Slide 7</vt:lpstr>
      <vt:lpstr>Slide 8</vt:lpstr>
      <vt:lpstr>Slide 9</vt:lpstr>
      <vt:lpstr>Slide 10</vt:lpstr>
      <vt:lpstr>Slide 11</vt:lpstr>
      <vt:lpstr>Slide 12</vt:lpstr>
      <vt:lpstr>الجمجمة العظمية (Osteocranium</vt:lpstr>
      <vt:lpstr>Slide 14</vt:lpstr>
      <vt:lpstr>الجمجمة العظمية (Osteocranium):</vt:lpstr>
      <vt:lpstr>Slide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Skeletal system </dc:title>
  <dc:creator>ssc</dc:creator>
  <cp:lastModifiedBy>ssc</cp:lastModifiedBy>
  <cp:revision>12</cp:revision>
  <dcterms:created xsi:type="dcterms:W3CDTF">2018-12-16T16:59:17Z</dcterms:created>
  <dcterms:modified xsi:type="dcterms:W3CDTF">2018-12-23T19:46:13Z</dcterms:modified>
</cp:coreProperties>
</file>